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9"/>
  </p:notesMasterIdLst>
  <p:sldIdLst>
    <p:sldId id="262" r:id="rId2"/>
    <p:sldId id="261" r:id="rId3"/>
    <p:sldId id="256" r:id="rId4"/>
    <p:sldId id="257" r:id="rId5"/>
    <p:sldId id="258" r:id="rId6"/>
    <p:sldId id="259" r:id="rId7"/>
    <p:sldId id="260" r:id="rId8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65"/>
    <p:restoredTop sz="94658"/>
  </p:normalViewPr>
  <p:slideViewPr>
    <p:cSldViewPr snapToGrid="0">
      <p:cViewPr varScale="1">
        <p:scale>
          <a:sx n="120" d="100"/>
          <a:sy n="120" d="100"/>
        </p:scale>
        <p:origin x="1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26AAE7-ADBD-7140-AE4A-E52A2404705A}" type="datetimeFigureOut">
              <a:rPr lang="de-DE" smtClean="0"/>
              <a:t>24.01.25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9E689-C8C8-6A40-B8EB-1AEF2A340B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8667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09E689-C8C8-6A40-B8EB-1AEF2A340B5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2988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14885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Ein Bild, das Text, Schrift, weiß, Screenshot enthält.&#10;&#10;KI-generierte Inhalte können fehlerhaft sein.">
            <a:extLst>
              <a:ext uri="{FF2B5EF4-FFF2-40B4-BE49-F238E27FC236}">
                <a16:creationId xmlns:a16="http://schemas.microsoft.com/office/drawing/2014/main" id="{5CCDE164-2A9B-EE14-03D1-F8076FBC934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253" y="3317493"/>
            <a:ext cx="675640" cy="318516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4815788F-0E69-FEA9-455C-64024AD810F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 t="11258" b="29304"/>
          <a:stretch/>
        </p:blipFill>
        <p:spPr>
          <a:xfrm>
            <a:off x="101828" y="780584"/>
            <a:ext cx="3016065" cy="2536903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0F31C71-FCBC-2181-3663-A969C668661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 b="88558"/>
          <a:stretch/>
        </p:blipFill>
        <p:spPr>
          <a:xfrm>
            <a:off x="-33454" y="22302"/>
            <a:ext cx="4545622" cy="735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782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37" userDrawn="1">
          <p15:clr>
            <a:srgbClr val="F26B43"/>
          </p15:clr>
        </p15:guide>
        <p15:guide id="2" pos="3120" userDrawn="1">
          <p15:clr>
            <a:srgbClr val="F26B43"/>
          </p15:clr>
        </p15:guide>
        <p15:guide id="4" orient="horz" pos="391" userDrawn="1">
          <p15:clr>
            <a:srgbClr val="F26B43"/>
          </p15:clr>
        </p15:guide>
        <p15:guide id="5" pos="2213" userDrawn="1">
          <p15:clr>
            <a:srgbClr val="F26B43"/>
          </p15:clr>
        </p15:guide>
        <p15:guide id="6" pos="6000" userDrawn="1">
          <p15:clr>
            <a:srgbClr val="F26B43"/>
          </p15:clr>
        </p15:guide>
        <p15:guide id="7" orient="horz" pos="504" userDrawn="1">
          <p15:clr>
            <a:srgbClr val="F26B43"/>
          </p15:clr>
        </p15:guide>
        <p15:guide id="8" pos="308" userDrawn="1">
          <p15:clr>
            <a:srgbClr val="F26B43"/>
          </p15:clr>
        </p15:guide>
        <p15:guide id="9" orient="horz" pos="84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2">
            <a:extLst>
              <a:ext uri="{FF2B5EF4-FFF2-40B4-BE49-F238E27FC236}">
                <a16:creationId xmlns:a16="http://schemas.microsoft.com/office/drawing/2014/main" id="{7E4724B5-B089-3C87-3CE1-AE4647245F41}"/>
              </a:ext>
            </a:extLst>
          </p:cNvPr>
          <p:cNvSpPr txBox="1">
            <a:spLocks/>
          </p:cNvSpPr>
          <p:nvPr/>
        </p:nvSpPr>
        <p:spPr>
          <a:xfrm>
            <a:off x="3432108" y="1338882"/>
            <a:ext cx="6151113" cy="5379707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55000"/>
              </a:lnSpc>
              <a:spcBef>
                <a:spcPts val="1600"/>
              </a:spcBef>
            </a:pPr>
            <a:r>
              <a:rPr lang="de-CH" sz="2000" b="1" dirty="0">
                <a:latin typeface="BSAFASGrotesk" panose="020B0503080700000003" pitchFamily="34" charset="0"/>
              </a:rPr>
              <a:t>SIA Norm</a:t>
            </a:r>
          </a:p>
          <a:p>
            <a:pPr algn="l">
              <a:lnSpc>
                <a:spcPct val="55000"/>
              </a:lnSpc>
              <a:spcBef>
                <a:spcPts val="1600"/>
              </a:spcBef>
            </a:pPr>
            <a:r>
              <a:rPr lang="de-CH" sz="2000" b="1" dirty="0">
                <a:latin typeface="BSAFASGrotesk" panose="020B0503080700000003" pitchFamily="34" charset="0"/>
              </a:rPr>
              <a:t>Gesetze / Bewilligungen</a:t>
            </a:r>
          </a:p>
          <a:p>
            <a:pPr algn="l">
              <a:lnSpc>
                <a:spcPct val="55000"/>
              </a:lnSpc>
              <a:spcBef>
                <a:spcPts val="1600"/>
              </a:spcBef>
            </a:pPr>
            <a:r>
              <a:rPr lang="de-CH" sz="2000" b="1" dirty="0">
                <a:latin typeface="BSAFASGrotesk" panose="020B0503080700000003" pitchFamily="34" charset="0"/>
              </a:rPr>
              <a:t>Anerkannte Regeln der Baukunde</a:t>
            </a:r>
          </a:p>
          <a:p>
            <a:pPr algn="l">
              <a:lnSpc>
                <a:spcPct val="55000"/>
              </a:lnSpc>
              <a:spcBef>
                <a:spcPts val="1600"/>
              </a:spcBef>
            </a:pPr>
            <a:r>
              <a:rPr lang="de-CH" sz="2000" b="1" dirty="0">
                <a:latin typeface="BSAFASGrotesk" panose="020B0503080700000003" pitchFamily="34" charset="0"/>
              </a:rPr>
              <a:t>Weiterbauen im Bestand</a:t>
            </a:r>
          </a:p>
          <a:p>
            <a:pPr algn="l">
              <a:lnSpc>
                <a:spcPct val="55000"/>
              </a:lnSpc>
              <a:spcBef>
                <a:spcPts val="1600"/>
              </a:spcBef>
            </a:pPr>
            <a:r>
              <a:rPr lang="de-CH" sz="2000" b="1" dirty="0">
                <a:latin typeface="BSAFASGrotesk" panose="020B0503080700000003" pitchFamily="34" charset="0"/>
              </a:rPr>
              <a:t>Tragwerk</a:t>
            </a:r>
          </a:p>
          <a:p>
            <a:pPr algn="l">
              <a:lnSpc>
                <a:spcPct val="55000"/>
              </a:lnSpc>
              <a:spcBef>
                <a:spcPts val="1600"/>
              </a:spcBef>
            </a:pPr>
            <a:r>
              <a:rPr lang="de-CH" sz="2000" b="1" dirty="0">
                <a:latin typeface="BSAFASGrotesk" panose="020B0503080700000003" pitchFamily="34" charset="0"/>
              </a:rPr>
              <a:t>Tiefbau</a:t>
            </a:r>
          </a:p>
          <a:p>
            <a:pPr algn="l">
              <a:lnSpc>
                <a:spcPct val="55000"/>
              </a:lnSpc>
              <a:spcBef>
                <a:spcPts val="1600"/>
              </a:spcBef>
            </a:pPr>
            <a:r>
              <a:rPr lang="de-CH" sz="2000" b="1" dirty="0">
                <a:latin typeface="BSAFASGrotesk" panose="020B0503080700000003" pitchFamily="34" charset="0"/>
              </a:rPr>
              <a:t>Haustechnik</a:t>
            </a:r>
          </a:p>
          <a:p>
            <a:pPr algn="l">
              <a:lnSpc>
                <a:spcPct val="55000"/>
              </a:lnSpc>
              <a:spcBef>
                <a:spcPts val="1600"/>
              </a:spcBef>
            </a:pPr>
            <a:r>
              <a:rPr lang="de-CH" sz="2000" b="1" dirty="0">
                <a:latin typeface="BSAFASGrotesk" panose="020B0503080700000003" pitchFamily="34" charset="0"/>
              </a:rPr>
              <a:t>Bauphysik</a:t>
            </a:r>
          </a:p>
          <a:p>
            <a:pPr algn="l">
              <a:lnSpc>
                <a:spcPct val="55000"/>
              </a:lnSpc>
              <a:spcBef>
                <a:spcPts val="1600"/>
              </a:spcBef>
            </a:pPr>
            <a:r>
              <a:rPr lang="de-CH" sz="2000" b="1" dirty="0">
                <a:latin typeface="BSAFASGrotesk" panose="020B0503080700000003" pitchFamily="34" charset="0"/>
              </a:rPr>
              <a:t>Verkehr</a:t>
            </a:r>
          </a:p>
          <a:p>
            <a:pPr algn="l">
              <a:lnSpc>
                <a:spcPct val="55000"/>
              </a:lnSpc>
              <a:spcBef>
                <a:spcPts val="1600"/>
              </a:spcBef>
            </a:pPr>
            <a:r>
              <a:rPr lang="de-CH" sz="2000" b="1" dirty="0">
                <a:latin typeface="BSAFASGrotesk" panose="020B0503080700000003" pitchFamily="34" charset="0"/>
              </a:rPr>
              <a:t>Brandschutz</a:t>
            </a:r>
          </a:p>
          <a:p>
            <a:pPr algn="l">
              <a:lnSpc>
                <a:spcPct val="55000"/>
              </a:lnSpc>
              <a:spcBef>
                <a:spcPts val="1600"/>
              </a:spcBef>
            </a:pPr>
            <a:r>
              <a:rPr lang="de-CH" sz="2000" b="1" dirty="0">
                <a:latin typeface="BSAFASGrotesk" panose="020B0503080700000003" pitchFamily="34" charset="0"/>
              </a:rPr>
              <a:t>Materialprüfung</a:t>
            </a:r>
          </a:p>
          <a:p>
            <a:pPr algn="l">
              <a:lnSpc>
                <a:spcPct val="55000"/>
              </a:lnSpc>
              <a:spcBef>
                <a:spcPts val="1600"/>
              </a:spcBef>
            </a:pPr>
            <a:r>
              <a:rPr lang="de-CH" sz="2000" b="1" dirty="0">
                <a:latin typeface="BSAFASGrotesk" panose="020B0503080700000003" pitchFamily="34" charset="0"/>
              </a:rPr>
              <a:t>Arbeitsbedingungen/Entschädigung</a:t>
            </a:r>
          </a:p>
          <a:p>
            <a:pPr algn="l">
              <a:lnSpc>
                <a:spcPct val="55000"/>
              </a:lnSpc>
              <a:spcBef>
                <a:spcPts val="1600"/>
              </a:spcBef>
            </a:pPr>
            <a:r>
              <a:rPr lang="de-CH" sz="2000" b="1" dirty="0">
                <a:latin typeface="BSAFASGrotesk" panose="020B0503080700000003" pitchFamily="34" charset="0"/>
              </a:rPr>
              <a:t>Bestellung</a:t>
            </a:r>
          </a:p>
          <a:p>
            <a:pPr algn="l">
              <a:lnSpc>
                <a:spcPct val="55000"/>
              </a:lnSpc>
              <a:spcBef>
                <a:spcPts val="1600"/>
              </a:spcBef>
            </a:pPr>
            <a:r>
              <a:rPr lang="de-CH" sz="2000" b="1" dirty="0">
                <a:latin typeface="BSAFASGrotesk" panose="020B0503080700000003" pitchFamily="34" charset="0"/>
              </a:rPr>
              <a:t>Planung</a:t>
            </a: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3C3A9FAE-E482-D8CA-07D2-9CBE9ECD6D49}"/>
              </a:ext>
            </a:extLst>
          </p:cNvPr>
          <p:cNvSpPr txBox="1">
            <a:spLocks/>
          </p:cNvSpPr>
          <p:nvPr/>
        </p:nvSpPr>
        <p:spPr>
          <a:xfrm>
            <a:off x="3420957" y="734835"/>
            <a:ext cx="1729559" cy="54961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2000" b="1" dirty="0">
                <a:latin typeface="BSAFASGrotesk" panose="020B0503080700000003" pitchFamily="34" charset="0"/>
              </a:rPr>
              <a:t>Kategorien</a:t>
            </a:r>
          </a:p>
        </p:txBody>
      </p:sp>
    </p:spTree>
    <p:extLst>
      <p:ext uri="{BB962C8B-B14F-4D97-AF65-F5344CB8AC3E}">
        <p14:creationId xmlns:p14="http://schemas.microsoft.com/office/powerpoint/2010/main" val="2890441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5B12F627-264C-3425-2973-5EE84A282F59}"/>
              </a:ext>
            </a:extLst>
          </p:cNvPr>
          <p:cNvSpPr txBox="1">
            <a:spLocks/>
          </p:cNvSpPr>
          <p:nvPr/>
        </p:nvSpPr>
        <p:spPr>
          <a:xfrm>
            <a:off x="3432668" y="1289164"/>
            <a:ext cx="5954343" cy="5344983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CH" sz="2000" dirty="0">
                <a:solidFill>
                  <a:srgbClr val="000000"/>
                </a:solidFill>
                <a:latin typeface="BSAFASGrotesk" panose="020B0503080700000003" pitchFamily="34" charset="0"/>
              </a:rPr>
              <a:t>Sergio Marazzi</a:t>
            </a:r>
          </a:p>
          <a:p>
            <a:pPr algn="l"/>
            <a:r>
              <a:rPr lang="de-CH" sz="2000" dirty="0">
                <a:solidFill>
                  <a:srgbClr val="000000"/>
                </a:solidFill>
                <a:latin typeface="BSAFASGrotesk" panose="020B0503080700000003" pitchFamily="34" charset="0"/>
              </a:rPr>
              <a:t>Marazzi Reinhardt GmbH</a:t>
            </a:r>
          </a:p>
          <a:p>
            <a:pPr algn="l"/>
            <a:r>
              <a:rPr lang="de-CH" sz="2000" dirty="0">
                <a:solidFill>
                  <a:srgbClr val="000000"/>
                </a:solidFill>
                <a:latin typeface="BSAFASGrotesk" panose="020B0503080700000003" pitchFamily="34" charset="0"/>
              </a:rPr>
              <a:t>Architekten SIA BSA</a:t>
            </a:r>
          </a:p>
          <a:p>
            <a:pPr algn="l"/>
            <a:r>
              <a:rPr lang="de-CH" sz="2000" dirty="0" err="1">
                <a:solidFill>
                  <a:srgbClr val="000000"/>
                </a:solidFill>
                <a:latin typeface="BSAFASGrotesk" panose="020B0503080700000003" pitchFamily="34" charset="0"/>
              </a:rPr>
              <a:t>St.Gallerstrasse</a:t>
            </a:r>
            <a:r>
              <a:rPr lang="de-CH" sz="2000" dirty="0">
                <a:solidFill>
                  <a:srgbClr val="000000"/>
                </a:solidFill>
                <a:latin typeface="BSAFASGrotesk" panose="020B0503080700000003" pitchFamily="34" charset="0"/>
              </a:rPr>
              <a:t> 40</a:t>
            </a:r>
          </a:p>
          <a:p>
            <a:pPr algn="l"/>
            <a:r>
              <a:rPr lang="de-CH" sz="2000" dirty="0">
                <a:solidFill>
                  <a:srgbClr val="000000"/>
                </a:solidFill>
                <a:latin typeface="BSAFASGrotesk" panose="020B0503080700000003" pitchFamily="34" charset="0"/>
              </a:rPr>
              <a:t>8400 Winterthur</a:t>
            </a:r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FBEF344E-723A-6162-526D-E582918A5FF1}"/>
              </a:ext>
            </a:extLst>
          </p:cNvPr>
          <p:cNvSpPr txBox="1">
            <a:spLocks/>
          </p:cNvSpPr>
          <p:nvPr/>
        </p:nvSpPr>
        <p:spPr>
          <a:xfrm>
            <a:off x="3432664" y="737480"/>
            <a:ext cx="1729559" cy="612553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2000" b="1" dirty="0" err="1">
                <a:latin typeface="BSAFASGrotesk" panose="020B0503080700000003" pitchFamily="34" charset="0"/>
              </a:rPr>
              <a:t>Verfasser:in</a:t>
            </a:r>
            <a:endParaRPr lang="de-DE" sz="2000" b="1" dirty="0">
              <a:latin typeface="BSAFASGrotesk" panose="020B050308070000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026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54830D6C-AE21-2BBA-A01D-2FFC44C23137}"/>
              </a:ext>
            </a:extLst>
          </p:cNvPr>
          <p:cNvSpPr txBox="1">
            <a:spLocks/>
          </p:cNvSpPr>
          <p:nvPr/>
        </p:nvSpPr>
        <p:spPr>
          <a:xfrm>
            <a:off x="4133854" y="579050"/>
            <a:ext cx="6538631" cy="2674517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endParaRPr lang="de-DE" sz="2000" dirty="0">
              <a:latin typeface="BSAFASGrotesk" panose="020B0503080700000003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A8F87C14-EB7C-AA1E-2FD4-6B1553F388D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1355" t="53580" b="6663"/>
          <a:stretch/>
        </p:blipFill>
        <p:spPr>
          <a:xfrm>
            <a:off x="3391854" y="3943156"/>
            <a:ext cx="6328143" cy="2335794"/>
          </a:xfrm>
          <a:prstGeom prst="rect">
            <a:avLst/>
          </a:prstGeom>
        </p:spPr>
      </p:pic>
      <p:sp>
        <p:nvSpPr>
          <p:cNvPr id="2" name="Untertitel 2">
            <a:extLst>
              <a:ext uri="{FF2B5EF4-FFF2-40B4-BE49-F238E27FC236}">
                <a16:creationId xmlns:a16="http://schemas.microsoft.com/office/drawing/2014/main" id="{E7221D7D-8D5C-0FBA-3EB6-6CB66DB23C7E}"/>
              </a:ext>
            </a:extLst>
          </p:cNvPr>
          <p:cNvSpPr txBox="1">
            <a:spLocks/>
          </p:cNvSpPr>
          <p:nvPr/>
        </p:nvSpPr>
        <p:spPr>
          <a:xfrm>
            <a:off x="3410832" y="1246730"/>
            <a:ext cx="6114167" cy="530056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de-CH" sz="2000" dirty="0">
                <a:solidFill>
                  <a:srgbClr val="000000"/>
                </a:solidFill>
                <a:latin typeface="BSAFASGrotesk" panose="020B0503080700000003" pitchFamily="34" charset="0"/>
              </a:rPr>
              <a:t>Seit 2018 ist die Richtlinie «Sicherheit mit Glas – Anforderung an Glasbauteile» aktualisiert.</a:t>
            </a:r>
          </a:p>
          <a:p>
            <a:pPr algn="l">
              <a:lnSpc>
                <a:spcPct val="100000"/>
              </a:lnSpc>
            </a:pPr>
            <a:r>
              <a:rPr lang="de-CH" sz="2000" dirty="0">
                <a:solidFill>
                  <a:srgbClr val="000000"/>
                </a:solidFill>
                <a:latin typeface="BSAFASGrotesk" panose="020B0503080700000003" pitchFamily="34" charset="0"/>
              </a:rPr>
              <a:t>Die wesentlichste Änderung betrifft die 1-Meter-Regel für begehbare Geschoss- oder Nutzflächen: Flächen, die unterhalb dieser Mindesthöhe ganz oder teilweise festverglast sind, müssen mit Sicherheitsgläsern ausgestattet werden.</a:t>
            </a:r>
          </a:p>
          <a:p>
            <a:pPr algn="l">
              <a:lnSpc>
                <a:spcPct val="100000"/>
              </a:lnSpc>
            </a:pPr>
            <a:endParaRPr lang="de-DE" sz="2800" dirty="0">
              <a:latin typeface="BSAFASGrotesk" panose="020B0503080700000003" pitchFamily="34" charset="0"/>
            </a:endParaRP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266561FA-6220-8A5A-9AA9-58DA443EAE31}"/>
              </a:ext>
            </a:extLst>
          </p:cNvPr>
          <p:cNvSpPr txBox="1">
            <a:spLocks/>
          </p:cNvSpPr>
          <p:nvPr/>
        </p:nvSpPr>
        <p:spPr>
          <a:xfrm>
            <a:off x="3415163" y="735694"/>
            <a:ext cx="1729559" cy="603186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2000" b="1" dirty="0">
                <a:latin typeface="BSAFASGrotesk" panose="020B0503080700000003" pitchFamily="34" charset="0"/>
              </a:rPr>
              <a:t>Sachverhalt</a:t>
            </a:r>
          </a:p>
        </p:txBody>
      </p:sp>
    </p:spTree>
    <p:extLst>
      <p:ext uri="{BB962C8B-B14F-4D97-AF65-F5344CB8AC3E}">
        <p14:creationId xmlns:p14="http://schemas.microsoft.com/office/powerpoint/2010/main" val="2586137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2">
            <a:extLst>
              <a:ext uri="{FF2B5EF4-FFF2-40B4-BE49-F238E27FC236}">
                <a16:creationId xmlns:a16="http://schemas.microsoft.com/office/drawing/2014/main" id="{7B892EAD-514D-7F21-E14F-295DFB3C64F8}"/>
              </a:ext>
            </a:extLst>
          </p:cNvPr>
          <p:cNvSpPr txBox="1">
            <a:spLocks/>
          </p:cNvSpPr>
          <p:nvPr/>
        </p:nvSpPr>
        <p:spPr>
          <a:xfrm>
            <a:off x="3432108" y="1338882"/>
            <a:ext cx="6151113" cy="5379707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55000"/>
              </a:lnSpc>
              <a:spcBef>
                <a:spcPts val="1600"/>
              </a:spcBef>
            </a:pPr>
            <a:r>
              <a:rPr lang="de-CH" sz="2000" b="1" dirty="0">
                <a:solidFill>
                  <a:srgbClr val="6D6D6D"/>
                </a:solidFill>
                <a:latin typeface="BSAFASGrotesk" panose="020B0503080700000003" pitchFamily="34" charset="0"/>
              </a:rPr>
              <a:t>SIA Norm</a:t>
            </a:r>
          </a:p>
          <a:p>
            <a:pPr algn="l">
              <a:lnSpc>
                <a:spcPct val="55000"/>
              </a:lnSpc>
              <a:spcBef>
                <a:spcPts val="1600"/>
              </a:spcBef>
            </a:pPr>
            <a:r>
              <a:rPr lang="de-CH" sz="2000" b="1" dirty="0">
                <a:solidFill>
                  <a:srgbClr val="6D6D6D"/>
                </a:solidFill>
                <a:latin typeface="BSAFASGrotesk" panose="020B0503080700000003" pitchFamily="34" charset="0"/>
              </a:rPr>
              <a:t>Gesetze / Bewilligungen</a:t>
            </a:r>
          </a:p>
          <a:p>
            <a:pPr algn="l">
              <a:lnSpc>
                <a:spcPct val="55000"/>
              </a:lnSpc>
              <a:spcBef>
                <a:spcPts val="1600"/>
              </a:spcBef>
            </a:pPr>
            <a:r>
              <a:rPr lang="de-CH" sz="2000" b="1" dirty="0">
                <a:solidFill>
                  <a:srgbClr val="000000"/>
                </a:solidFill>
                <a:latin typeface="BSAFASGrotesk" panose="020B0503080700000003" pitchFamily="34" charset="0"/>
              </a:rPr>
              <a:t>Anerkannte Regeln der Baukunde</a:t>
            </a:r>
          </a:p>
          <a:p>
            <a:pPr algn="l">
              <a:lnSpc>
                <a:spcPct val="55000"/>
              </a:lnSpc>
              <a:spcBef>
                <a:spcPts val="1600"/>
              </a:spcBef>
            </a:pPr>
            <a:r>
              <a:rPr lang="de-CH" sz="2000" b="1" dirty="0">
                <a:solidFill>
                  <a:srgbClr val="6D6D6D"/>
                </a:solidFill>
                <a:latin typeface="BSAFASGrotesk" panose="020B0503080700000003" pitchFamily="34" charset="0"/>
              </a:rPr>
              <a:t>Weiterbauen im Bestand</a:t>
            </a:r>
          </a:p>
          <a:p>
            <a:pPr algn="l">
              <a:lnSpc>
                <a:spcPct val="55000"/>
              </a:lnSpc>
              <a:spcBef>
                <a:spcPts val="1600"/>
              </a:spcBef>
            </a:pPr>
            <a:r>
              <a:rPr lang="de-CH" sz="2000" b="1" dirty="0">
                <a:solidFill>
                  <a:srgbClr val="6D6D6D"/>
                </a:solidFill>
                <a:latin typeface="BSAFASGrotesk" panose="020B0503080700000003" pitchFamily="34" charset="0"/>
              </a:rPr>
              <a:t>Tragwerk</a:t>
            </a:r>
          </a:p>
          <a:p>
            <a:pPr algn="l">
              <a:lnSpc>
                <a:spcPct val="55000"/>
              </a:lnSpc>
              <a:spcBef>
                <a:spcPts val="1600"/>
              </a:spcBef>
            </a:pPr>
            <a:r>
              <a:rPr lang="de-CH" sz="2000" b="1" dirty="0">
                <a:solidFill>
                  <a:srgbClr val="6D6D6D"/>
                </a:solidFill>
                <a:latin typeface="BSAFASGrotesk" panose="020B0503080700000003" pitchFamily="34" charset="0"/>
              </a:rPr>
              <a:t>Tiefbau</a:t>
            </a:r>
          </a:p>
          <a:p>
            <a:pPr algn="l">
              <a:lnSpc>
                <a:spcPct val="55000"/>
              </a:lnSpc>
              <a:spcBef>
                <a:spcPts val="1600"/>
              </a:spcBef>
            </a:pPr>
            <a:r>
              <a:rPr lang="de-CH" sz="2000" b="1" dirty="0">
                <a:solidFill>
                  <a:srgbClr val="6D6D6D"/>
                </a:solidFill>
                <a:latin typeface="BSAFASGrotesk" panose="020B0503080700000003" pitchFamily="34" charset="0"/>
              </a:rPr>
              <a:t>Haustechnik</a:t>
            </a:r>
          </a:p>
          <a:p>
            <a:pPr algn="l">
              <a:lnSpc>
                <a:spcPct val="55000"/>
              </a:lnSpc>
              <a:spcBef>
                <a:spcPts val="1600"/>
              </a:spcBef>
            </a:pPr>
            <a:r>
              <a:rPr lang="de-CH" sz="2000" b="1" dirty="0">
                <a:solidFill>
                  <a:srgbClr val="6D6D6D"/>
                </a:solidFill>
                <a:latin typeface="BSAFASGrotesk" panose="020B0503080700000003" pitchFamily="34" charset="0"/>
              </a:rPr>
              <a:t>Bauphysik</a:t>
            </a:r>
          </a:p>
          <a:p>
            <a:pPr algn="l">
              <a:lnSpc>
                <a:spcPct val="55000"/>
              </a:lnSpc>
              <a:spcBef>
                <a:spcPts val="1600"/>
              </a:spcBef>
            </a:pPr>
            <a:r>
              <a:rPr lang="de-CH" sz="2000" b="1" dirty="0">
                <a:solidFill>
                  <a:srgbClr val="6D6D6D"/>
                </a:solidFill>
                <a:latin typeface="BSAFASGrotesk" panose="020B0503080700000003" pitchFamily="34" charset="0"/>
              </a:rPr>
              <a:t>Verkehr</a:t>
            </a:r>
          </a:p>
          <a:p>
            <a:pPr algn="l">
              <a:lnSpc>
                <a:spcPct val="55000"/>
              </a:lnSpc>
              <a:spcBef>
                <a:spcPts val="1600"/>
              </a:spcBef>
            </a:pPr>
            <a:r>
              <a:rPr lang="de-CH" sz="2000" b="1" dirty="0">
                <a:solidFill>
                  <a:srgbClr val="6D6D6D"/>
                </a:solidFill>
                <a:latin typeface="BSAFASGrotesk" panose="020B0503080700000003" pitchFamily="34" charset="0"/>
              </a:rPr>
              <a:t>Brandschutz</a:t>
            </a:r>
          </a:p>
          <a:p>
            <a:pPr algn="l">
              <a:lnSpc>
                <a:spcPct val="55000"/>
              </a:lnSpc>
              <a:spcBef>
                <a:spcPts val="1600"/>
              </a:spcBef>
            </a:pPr>
            <a:r>
              <a:rPr lang="de-CH" sz="2000" b="1" dirty="0">
                <a:solidFill>
                  <a:srgbClr val="6D6D6D"/>
                </a:solidFill>
                <a:latin typeface="BSAFASGrotesk" panose="020B0503080700000003" pitchFamily="34" charset="0"/>
              </a:rPr>
              <a:t>Materialprüfung</a:t>
            </a:r>
          </a:p>
          <a:p>
            <a:pPr algn="l">
              <a:lnSpc>
                <a:spcPct val="55000"/>
              </a:lnSpc>
              <a:spcBef>
                <a:spcPts val="1600"/>
              </a:spcBef>
            </a:pPr>
            <a:r>
              <a:rPr lang="de-CH" sz="2000" b="1" dirty="0">
                <a:solidFill>
                  <a:srgbClr val="6D6D6D"/>
                </a:solidFill>
                <a:latin typeface="BSAFASGrotesk" panose="020B0503080700000003" pitchFamily="34" charset="0"/>
              </a:rPr>
              <a:t>Arbeitsbedingungen/Entschädigung</a:t>
            </a:r>
          </a:p>
          <a:p>
            <a:pPr algn="l">
              <a:lnSpc>
                <a:spcPct val="55000"/>
              </a:lnSpc>
              <a:spcBef>
                <a:spcPts val="1600"/>
              </a:spcBef>
            </a:pPr>
            <a:r>
              <a:rPr lang="de-CH" sz="2000" b="1" dirty="0">
                <a:solidFill>
                  <a:srgbClr val="6D6D6D"/>
                </a:solidFill>
                <a:latin typeface="BSAFASGrotesk" panose="020B0503080700000003" pitchFamily="34" charset="0"/>
              </a:rPr>
              <a:t>Bestellung</a:t>
            </a:r>
          </a:p>
          <a:p>
            <a:pPr algn="l">
              <a:lnSpc>
                <a:spcPct val="55000"/>
              </a:lnSpc>
              <a:spcBef>
                <a:spcPts val="1600"/>
              </a:spcBef>
            </a:pPr>
            <a:r>
              <a:rPr lang="de-CH" sz="2000" b="1" dirty="0">
                <a:solidFill>
                  <a:srgbClr val="6D6D6D"/>
                </a:solidFill>
                <a:latin typeface="BSAFASGrotesk" panose="020B0503080700000003" pitchFamily="34" charset="0"/>
              </a:rPr>
              <a:t>Planung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2087582-EB59-C0B4-6045-295747933FF8}"/>
              </a:ext>
            </a:extLst>
          </p:cNvPr>
          <p:cNvSpPr txBox="1">
            <a:spLocks/>
          </p:cNvSpPr>
          <p:nvPr/>
        </p:nvSpPr>
        <p:spPr>
          <a:xfrm>
            <a:off x="3420957" y="734835"/>
            <a:ext cx="1729559" cy="54961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2000" b="1" dirty="0">
                <a:latin typeface="BSAFASGrotesk" panose="020B0503080700000003" pitchFamily="34" charset="0"/>
              </a:rPr>
              <a:t>Kategorie</a:t>
            </a:r>
          </a:p>
        </p:txBody>
      </p:sp>
    </p:spTree>
    <p:extLst>
      <p:ext uri="{BB962C8B-B14F-4D97-AF65-F5344CB8AC3E}">
        <p14:creationId xmlns:p14="http://schemas.microsoft.com/office/powerpoint/2010/main" val="632418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2">
            <a:extLst>
              <a:ext uri="{FF2B5EF4-FFF2-40B4-BE49-F238E27FC236}">
                <a16:creationId xmlns:a16="http://schemas.microsoft.com/office/drawing/2014/main" id="{1B654FC3-C99B-565A-4627-F5AE7591A9F2}"/>
              </a:ext>
            </a:extLst>
          </p:cNvPr>
          <p:cNvSpPr txBox="1">
            <a:spLocks/>
          </p:cNvSpPr>
          <p:nvPr/>
        </p:nvSpPr>
        <p:spPr>
          <a:xfrm>
            <a:off x="3420186" y="1259951"/>
            <a:ext cx="6104814" cy="5265844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de-CH" sz="2000" dirty="0">
                <a:solidFill>
                  <a:srgbClr val="000000"/>
                </a:solidFill>
                <a:latin typeface="BSAFASGrotesk" panose="020B0503080700000003" pitchFamily="34" charset="0"/>
              </a:rPr>
              <a:t>Weil sich am Bau Beteiligte gegen jegliche Unsicherheit und Gefahr absichern wollen oder müssen, tritt eine Verteuerung der Bauteile ein. </a:t>
            </a:r>
          </a:p>
          <a:p>
            <a:pPr algn="l">
              <a:lnSpc>
                <a:spcPct val="100000"/>
              </a:lnSpc>
            </a:pPr>
            <a:r>
              <a:rPr lang="de-CH" sz="2000" dirty="0">
                <a:solidFill>
                  <a:srgbClr val="000000"/>
                </a:solidFill>
                <a:latin typeface="BSAFASGrotesk" panose="020B0503080700000003" pitchFamily="34" charset="0"/>
              </a:rPr>
              <a:t>Neben dem ökonomischen Mehraufwand resultiert leider auch ein Plus an grauer Energie – beide Faktoren sind unerwünscht.</a:t>
            </a:r>
          </a:p>
          <a:p>
            <a:pPr algn="l">
              <a:lnSpc>
                <a:spcPct val="100000"/>
              </a:lnSpc>
            </a:pPr>
            <a:endParaRPr lang="de-CH" sz="2000" dirty="0">
              <a:solidFill>
                <a:srgbClr val="6D6D6D"/>
              </a:solidFill>
              <a:latin typeface="BSAFASGrotesk" panose="020B0503080700000003" pitchFamily="34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B666DB3-4A55-6565-D9E7-7CA248A0EB42}"/>
              </a:ext>
            </a:extLst>
          </p:cNvPr>
          <p:cNvSpPr txBox="1">
            <a:spLocks/>
          </p:cNvSpPr>
          <p:nvPr/>
        </p:nvSpPr>
        <p:spPr>
          <a:xfrm>
            <a:off x="3431072" y="738169"/>
            <a:ext cx="1729559" cy="611865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2000" b="1" dirty="0">
                <a:latin typeface="BSAFASGrotesk" panose="020B0503080700000003" pitchFamily="34" charset="0"/>
              </a:rPr>
              <a:t>Auswirkung</a:t>
            </a:r>
          </a:p>
        </p:txBody>
      </p:sp>
    </p:spTree>
    <p:extLst>
      <p:ext uri="{BB962C8B-B14F-4D97-AF65-F5344CB8AC3E}">
        <p14:creationId xmlns:p14="http://schemas.microsoft.com/office/powerpoint/2010/main" val="848376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54830D6C-AE21-2BBA-A01D-2FFC44C23137}"/>
              </a:ext>
            </a:extLst>
          </p:cNvPr>
          <p:cNvSpPr txBox="1">
            <a:spLocks/>
          </p:cNvSpPr>
          <p:nvPr/>
        </p:nvSpPr>
        <p:spPr>
          <a:xfrm>
            <a:off x="3409458" y="1239920"/>
            <a:ext cx="6093240" cy="5439464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de-CH" sz="2000" dirty="0">
                <a:solidFill>
                  <a:srgbClr val="000000"/>
                </a:solidFill>
                <a:latin typeface="BSAFASGrotesk" panose="020B0503080700000003" pitchFamily="34" charset="0"/>
              </a:rPr>
              <a:t>Der Entscheid, ob die SIGAB-Richtlinie 002 befolgt wird oder nicht, obliegt dem Bauherrn oder dessen Vertretung. Diese tragen die entsprechende Verantwortung. Es empfiehlt sich, die Entscheide von </a:t>
            </a:r>
            <a:r>
              <a:rPr lang="de-CH" sz="2000" dirty="0" err="1">
                <a:solidFill>
                  <a:srgbClr val="000000"/>
                </a:solidFill>
                <a:latin typeface="BSAFASGrotesk" panose="020B0503080700000003" pitchFamily="34" charset="0"/>
              </a:rPr>
              <a:t>Planer:innen</a:t>
            </a:r>
            <a:r>
              <a:rPr lang="de-CH" sz="2000" dirty="0">
                <a:solidFill>
                  <a:srgbClr val="000000"/>
                </a:solidFill>
                <a:latin typeface="BSAFASGrotesk" panose="020B0503080700000003" pitchFamily="34" charset="0"/>
              </a:rPr>
              <a:t> und Bauherrschaften in den Bauwerksakten nachvollziehbar und mit Begründungen zu dokumentieren. </a:t>
            </a:r>
          </a:p>
          <a:p>
            <a:pPr algn="l">
              <a:lnSpc>
                <a:spcPct val="100000"/>
              </a:lnSpc>
            </a:pPr>
            <a:r>
              <a:rPr lang="de-CH" sz="2000" dirty="0">
                <a:solidFill>
                  <a:srgbClr val="000000"/>
                </a:solidFill>
                <a:latin typeface="BSAFASGrotesk" panose="020B0503080700000003" pitchFamily="34" charset="0"/>
              </a:rPr>
              <a:t>Die rechtlichen Unsicherheiten zwischen einer Richtlinie (Empfehlung), anerkannte Regeln der Baukunde und den Normen müssen geklärt werden.</a:t>
            </a:r>
            <a:endParaRPr lang="de-CH" sz="2000" dirty="0">
              <a:solidFill>
                <a:srgbClr val="6D6D6D"/>
              </a:solidFill>
              <a:latin typeface="BSAFASGrotesk" panose="020B0503080700000003" pitchFamily="34" charset="0"/>
            </a:endParaRPr>
          </a:p>
        </p:txBody>
      </p:sp>
      <p:sp>
        <p:nvSpPr>
          <p:cNvPr id="7" name="Untertitel 2">
            <a:extLst>
              <a:ext uri="{FF2B5EF4-FFF2-40B4-BE49-F238E27FC236}">
                <a16:creationId xmlns:a16="http://schemas.microsoft.com/office/drawing/2014/main" id="{A5B365F4-2904-1BAE-742A-527EA27AC825}"/>
              </a:ext>
            </a:extLst>
          </p:cNvPr>
          <p:cNvSpPr txBox="1">
            <a:spLocks/>
          </p:cNvSpPr>
          <p:nvPr/>
        </p:nvSpPr>
        <p:spPr>
          <a:xfrm>
            <a:off x="3420344" y="728469"/>
            <a:ext cx="1729559" cy="457021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2000" b="1" dirty="0">
                <a:latin typeface="BSAFASGrotesk" panose="020B0503080700000003" pitchFamily="34" charset="0"/>
              </a:rPr>
              <a:t>Lösungsansatz</a:t>
            </a:r>
          </a:p>
        </p:txBody>
      </p:sp>
    </p:spTree>
    <p:extLst>
      <p:ext uri="{BB962C8B-B14F-4D97-AF65-F5344CB8AC3E}">
        <p14:creationId xmlns:p14="http://schemas.microsoft.com/office/powerpoint/2010/main" val="4216639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2">
            <a:extLst>
              <a:ext uri="{FF2B5EF4-FFF2-40B4-BE49-F238E27FC236}">
                <a16:creationId xmlns:a16="http://schemas.microsoft.com/office/drawing/2014/main" id="{2B7D8CC0-DA8B-2667-2B16-6DA3E94D40D7}"/>
              </a:ext>
            </a:extLst>
          </p:cNvPr>
          <p:cNvSpPr txBox="1">
            <a:spLocks/>
          </p:cNvSpPr>
          <p:nvPr/>
        </p:nvSpPr>
        <p:spPr>
          <a:xfrm>
            <a:off x="3435854" y="1261138"/>
            <a:ext cx="6040029" cy="510379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CH" sz="2000" dirty="0">
                <a:solidFill>
                  <a:srgbClr val="000000"/>
                </a:solidFill>
                <a:latin typeface="BSAFASGrotesk" panose="020B0503080700000003" pitchFamily="34" charset="0"/>
              </a:rPr>
              <a:t>- Norm SIA 331/2012 Fenster und Fenstertüren</a:t>
            </a:r>
          </a:p>
          <a:p>
            <a:pPr algn="l"/>
            <a:r>
              <a:rPr lang="de-CH" sz="2000" dirty="0">
                <a:solidFill>
                  <a:srgbClr val="000000"/>
                </a:solidFill>
                <a:latin typeface="BSAFASGrotesk" panose="020B0503080700000003" pitchFamily="34" charset="0"/>
              </a:rPr>
              <a:t>- SIA-Norm 358 Geländer und Brüstungen</a:t>
            </a:r>
          </a:p>
          <a:p>
            <a:pPr algn="l"/>
            <a:r>
              <a:rPr lang="de-CH" sz="2000" dirty="0">
                <a:solidFill>
                  <a:srgbClr val="000000"/>
                </a:solidFill>
                <a:latin typeface="BSAFASGrotesk" panose="020B0503080700000003" pitchFamily="34" charset="0"/>
              </a:rPr>
              <a:t>- </a:t>
            </a:r>
            <a:r>
              <a:rPr lang="de-CH" sz="2000" dirty="0" err="1">
                <a:solidFill>
                  <a:srgbClr val="000000"/>
                </a:solidFill>
                <a:latin typeface="BSAFASGrotesk" panose="020B0503080700000003" pitchFamily="34" charset="0"/>
              </a:rPr>
              <a:t>Sigab</a:t>
            </a:r>
            <a:r>
              <a:rPr lang="de-CH" sz="2000" dirty="0">
                <a:solidFill>
                  <a:srgbClr val="000000"/>
                </a:solidFill>
                <a:latin typeface="BSAFASGrotesk" panose="020B0503080700000003" pitchFamily="34" charset="0"/>
              </a:rPr>
              <a:t>-Richtlinie 002</a:t>
            </a:r>
          </a:p>
          <a:p>
            <a:pPr algn="l"/>
            <a:r>
              <a:rPr lang="de-CH" sz="2000" dirty="0">
                <a:solidFill>
                  <a:srgbClr val="000000"/>
                </a:solidFill>
                <a:latin typeface="BSAFASGrotesk" panose="020B0503080700000003" pitchFamily="34" charset="0"/>
              </a:rPr>
              <a:t>- Bauherrschaft, </a:t>
            </a:r>
            <a:r>
              <a:rPr lang="de-CH" sz="2000" dirty="0" err="1">
                <a:solidFill>
                  <a:srgbClr val="000000"/>
                </a:solidFill>
                <a:latin typeface="BSAFASGrotesk" panose="020B0503080700000003" pitchFamily="34" charset="0"/>
              </a:rPr>
              <a:t>Planer:innen</a:t>
            </a:r>
            <a:r>
              <a:rPr lang="de-CH" sz="2000" dirty="0">
                <a:solidFill>
                  <a:srgbClr val="000000"/>
                </a:solidFill>
                <a:latin typeface="BSAFASGrotesk" panose="020B0503080700000003" pitchFamily="34" charset="0"/>
              </a:rPr>
              <a:t> &amp; </a:t>
            </a:r>
            <a:r>
              <a:rPr lang="de-CH" sz="2000" dirty="0" err="1">
                <a:solidFill>
                  <a:srgbClr val="000000"/>
                </a:solidFill>
                <a:latin typeface="BSAFASGrotesk" panose="020B0503080700000003" pitchFamily="34" charset="0"/>
              </a:rPr>
              <a:t>Unternehmer:innen</a:t>
            </a:r>
            <a:endParaRPr lang="de-CH" sz="2000" dirty="0">
              <a:solidFill>
                <a:srgbClr val="000000"/>
              </a:solidFill>
              <a:latin typeface="BSAFASGrotesk" panose="020B0503080700000003" pitchFamily="34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A47BBBA-D5CE-D5F1-4C9C-BF5B5BCC378E}"/>
              </a:ext>
            </a:extLst>
          </p:cNvPr>
          <p:cNvSpPr txBox="1">
            <a:spLocks/>
          </p:cNvSpPr>
          <p:nvPr/>
        </p:nvSpPr>
        <p:spPr>
          <a:xfrm>
            <a:off x="3413552" y="726749"/>
            <a:ext cx="4658918" cy="534389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2000" b="1" dirty="0">
                <a:latin typeface="BSAFASGrotesk" panose="020B0503080700000003" pitchFamily="34" charset="0"/>
              </a:rPr>
              <a:t>Normen + Akteure</a:t>
            </a:r>
          </a:p>
          <a:p>
            <a:pPr algn="l"/>
            <a:endParaRPr lang="de-DE" sz="2000" b="1" dirty="0">
              <a:latin typeface="BSAFASGrotesk" panose="020B050308070000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525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253</Words>
  <Application>Microsoft Macintosh PowerPoint</Application>
  <PresentationFormat>A4-Papier (210 x 297 mm)</PresentationFormat>
  <Paragraphs>51</Paragraphs>
  <Slides>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Aptos</vt:lpstr>
      <vt:lpstr>Arial</vt:lpstr>
      <vt:lpstr>BSAFASGrotesk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Erika Fries</dc:creator>
  <cp:lastModifiedBy>Erika Fries</cp:lastModifiedBy>
  <cp:revision>10</cp:revision>
  <dcterms:created xsi:type="dcterms:W3CDTF">2025-01-22T17:32:29Z</dcterms:created>
  <dcterms:modified xsi:type="dcterms:W3CDTF">2025-01-24T09:50:49Z</dcterms:modified>
</cp:coreProperties>
</file>