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B7"/>
    <a:srgbClr val="1CE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5"/>
    <p:restoredTop sz="91443"/>
  </p:normalViewPr>
  <p:slideViewPr>
    <p:cSldViewPr snapToGrid="0">
      <p:cViewPr varScale="1">
        <p:scale>
          <a:sx n="125" d="100"/>
          <a:sy n="125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BE6B9-992A-514F-BD89-4ED59DED2C4B}" type="datetimeFigureOut">
              <a:rPr lang="en-CH" smtClean="0"/>
              <a:t>2/7/25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FC7A5-5213-AD42-9617-413C8DE2F990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53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FC7A5-5213-AD42-9617-413C8DE2F990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690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System Font Regular"/>
              <a:buChar char="—"/>
              <a:defRPr/>
            </a:lvl1pPr>
            <a:lvl2pPr marL="685800" indent="-228600">
              <a:buFont typeface="System Font Regular"/>
              <a:buChar char="—"/>
              <a:defRPr/>
            </a:lvl2pPr>
            <a:lvl3pPr marL="1143000" indent="-228600">
              <a:buFont typeface="System Font Regular"/>
              <a:buChar char="—"/>
              <a:defRPr/>
            </a:lvl3pPr>
            <a:lvl4pPr marL="1600200" indent="-228600">
              <a:buFont typeface="System Font Regular"/>
              <a:buChar char="—"/>
              <a:defRPr/>
            </a:lvl4pPr>
            <a:lvl5pPr marL="2057400" indent="-228600">
              <a:buFont typeface="System Font Regular"/>
              <a:buChar char="—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B9FA5C9-277C-0C43-B335-AB347FD5E1BA}" type="datetime1">
              <a:rPr lang="de-CH" smtClean="0"/>
              <a:t>07.02.25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A23-F799-7043-AA24-A0DF24F0884D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954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C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913" y="356701"/>
            <a:ext cx="9442173" cy="4197795"/>
          </a:xfrm>
        </p:spPr>
        <p:txBody>
          <a:bodyPr anchor="t" anchorCtr="0"/>
          <a:lstStyle/>
          <a:p>
            <a:r>
              <a:rPr lang="en-US" b="1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Glasgeländer</a:t>
            </a:r>
            <a:br>
              <a:rPr lang="en-US" b="1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en-US" b="1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&amp; </a:t>
            </a:r>
            <a:r>
              <a:rPr lang="en-US" b="1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Nutzungs</a:t>
            </a:r>
            <a:r>
              <a:rPr lang="en-US" b="1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-</a:t>
            </a:r>
            <a:br>
              <a:rPr lang="en-US" b="1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en-US" b="1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vereinbarung</a:t>
            </a:r>
            <a:endParaRPr lang="en-US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83EE6A-2E1D-2555-5C66-C28837A12748}"/>
              </a:ext>
            </a:extLst>
          </p:cNvPr>
          <p:cNvCxnSpPr/>
          <p:nvPr userDrawn="1"/>
        </p:nvCxnSpPr>
        <p:spPr>
          <a:xfrm>
            <a:off x="231913" y="228600"/>
            <a:ext cx="9442174" cy="0"/>
          </a:xfrm>
          <a:prstGeom prst="line">
            <a:avLst/>
          </a:prstGeom>
          <a:ln w="6350">
            <a:solidFill>
              <a:srgbClr val="3300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1B3BDC-24C8-89F1-E822-0306CBFEBE60}"/>
              </a:ext>
            </a:extLst>
          </p:cNvPr>
          <p:cNvCxnSpPr>
            <a:cxnSpLocks/>
          </p:cNvCxnSpPr>
          <p:nvPr userDrawn="1"/>
        </p:nvCxnSpPr>
        <p:spPr>
          <a:xfrm>
            <a:off x="231913" y="5168347"/>
            <a:ext cx="4419600" cy="0"/>
          </a:xfrm>
          <a:prstGeom prst="line">
            <a:avLst/>
          </a:prstGeom>
          <a:ln w="6350">
            <a:solidFill>
              <a:srgbClr val="3300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A1247E-6F9F-4176-82AF-1DA39FC4E186}"/>
              </a:ext>
            </a:extLst>
          </p:cNvPr>
          <p:cNvCxnSpPr>
            <a:cxnSpLocks/>
          </p:cNvCxnSpPr>
          <p:nvPr userDrawn="1"/>
        </p:nvCxnSpPr>
        <p:spPr>
          <a:xfrm>
            <a:off x="4833731" y="5168347"/>
            <a:ext cx="4840355" cy="0"/>
          </a:xfrm>
          <a:prstGeom prst="line">
            <a:avLst/>
          </a:prstGeom>
          <a:ln w="6350">
            <a:solidFill>
              <a:srgbClr val="3300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green letter e&#10;&#10;AI-generated content may be incorrect.">
            <a:extLst>
              <a:ext uri="{FF2B5EF4-FFF2-40B4-BE49-F238E27FC236}">
                <a16:creationId xmlns:a16="http://schemas.microsoft.com/office/drawing/2014/main" id="{AB1C87C4-6E21-CB07-B983-2AB06B36E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5011474"/>
            <a:ext cx="1464389" cy="19657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AE54F9-EDF1-7153-C372-50768FF9282F}"/>
              </a:ext>
            </a:extLst>
          </p:cNvPr>
          <p:cNvSpPr txBox="1"/>
          <p:nvPr userDrawn="1"/>
        </p:nvSpPr>
        <p:spPr>
          <a:xfrm>
            <a:off x="4837067" y="5285465"/>
            <a:ext cx="3786809" cy="1218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Ein </a:t>
            </a:r>
            <a:r>
              <a:rPr lang="en-US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Fallbeispiel</a:t>
            </a:r>
            <a:r>
              <a:rPr lang="en-US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 von</a:t>
            </a:r>
          </a:p>
          <a:p>
            <a:pPr>
              <a:lnSpc>
                <a:spcPts val="1900"/>
              </a:lnSpc>
            </a:pPr>
            <a:r>
              <a:rPr lang="en-US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Sergio Marazzi</a:t>
            </a:r>
          </a:p>
          <a:p>
            <a:pPr>
              <a:lnSpc>
                <a:spcPts val="1900"/>
              </a:lnSpc>
            </a:pPr>
            <a:r>
              <a:rPr lang="en-US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Marazzi Reinhardt GmbH</a:t>
            </a:r>
          </a:p>
          <a:p>
            <a:pPr>
              <a:lnSpc>
                <a:spcPts val="1900"/>
              </a:lnSpc>
            </a:pPr>
            <a:r>
              <a:rPr lang="en-US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Architekten</a:t>
            </a:r>
            <a:r>
              <a:rPr lang="en-US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 SIA BSA</a:t>
            </a:r>
          </a:p>
          <a:p>
            <a:pPr>
              <a:lnSpc>
                <a:spcPts val="1900"/>
              </a:lnSpc>
            </a:pPr>
            <a:r>
              <a:rPr lang="en-US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St.Gallerstrasse</a:t>
            </a:r>
            <a:r>
              <a:rPr lang="en-US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 40, 8400 Winterthur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649ADD6-808B-BEC1-6420-26EC63721D0A}"/>
              </a:ext>
            </a:extLst>
          </p:cNvPr>
          <p:cNvSpPr txBox="1"/>
          <p:nvPr userDrawn="1"/>
        </p:nvSpPr>
        <p:spPr>
          <a:xfrm>
            <a:off x="1755937" y="5285465"/>
            <a:ext cx="3786809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Gebäudetyp E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  <a:p>
            <a:pPr>
              <a:lnSpc>
                <a:spcPts val="1900"/>
              </a:lnSpc>
            </a:pP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einfach besser bauen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451F081-E7CE-89A6-B271-F91086E647E6}"/>
              </a:ext>
            </a:extLst>
          </p:cNvPr>
          <p:cNvSpPr txBox="1"/>
          <p:nvPr userDrawn="1"/>
        </p:nvSpPr>
        <p:spPr>
          <a:xfrm>
            <a:off x="1755937" y="5921569"/>
            <a:ext cx="23302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Konferenz der Zürcher Planungsverbände (KZPV)</a:t>
            </a:r>
          </a:p>
          <a:p>
            <a:r>
              <a:rPr lang="de-CH" sz="8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Zürcher Sektionen und Ortsgruppen der Verbände SIA, BSA, BSLA, FSAI, FSU, </a:t>
            </a:r>
            <a:r>
              <a:rPr lang="de-CH" sz="800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suisse.ing</a:t>
            </a:r>
            <a:r>
              <a:rPr lang="de-CH" sz="8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, STV, SVI</a:t>
            </a:r>
          </a:p>
        </p:txBody>
      </p:sp>
    </p:spTree>
    <p:extLst>
      <p:ext uri="{BB962C8B-B14F-4D97-AF65-F5344CB8AC3E}">
        <p14:creationId xmlns:p14="http://schemas.microsoft.com/office/powerpoint/2010/main" val="127893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035" y="394767"/>
            <a:ext cx="9442173" cy="1205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Sachverhalt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914" y="1825625"/>
            <a:ext cx="7213322" cy="1170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236" y="31591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00B7"/>
                </a:solidFill>
              </a:defRPr>
            </a:lvl1pPr>
          </a:lstStyle>
          <a:p>
            <a:fld id="{1C21EA23-F799-7043-AA24-A0DF24F0884D}" type="slidenum">
              <a:rPr lang="en-CH" smtClean="0"/>
              <a:pPr/>
              <a:t>‹Nr.›</a:t>
            </a:fld>
            <a:endParaRPr lang="en-CH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B72681-00BA-7E15-53FF-C38DE3A70FF5}"/>
              </a:ext>
            </a:extLst>
          </p:cNvPr>
          <p:cNvCxnSpPr/>
          <p:nvPr userDrawn="1"/>
        </p:nvCxnSpPr>
        <p:spPr>
          <a:xfrm>
            <a:off x="231913" y="228600"/>
            <a:ext cx="9442174" cy="0"/>
          </a:xfrm>
          <a:prstGeom prst="line">
            <a:avLst/>
          </a:prstGeom>
          <a:ln w="6350">
            <a:solidFill>
              <a:srgbClr val="3300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8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ts val="8000"/>
        </a:lnSpc>
        <a:spcBef>
          <a:spcPct val="0"/>
        </a:spcBef>
        <a:buNone/>
        <a:defRPr sz="8600" b="1" kern="1200" spc="-200" baseline="0">
          <a:solidFill>
            <a:srgbClr val="3300B7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3300B7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3300B7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3300B7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3300B7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3300B7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B1EF5A-F18C-9505-731B-D518BCCE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356701"/>
            <a:ext cx="9442173" cy="4197795"/>
          </a:xfrm>
        </p:spPr>
        <p:txBody>
          <a:bodyPr/>
          <a:lstStyle/>
          <a:p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Glasgeländer</a:t>
            </a:r>
            <a:b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b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&amp;</a:t>
            </a:r>
            <a:r>
              <a:rPr lang="de-CH" noProof="0" dirty="0"/>
              <a:t> </a:t>
            </a: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Nutzungs-</a:t>
            </a:r>
            <a:b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b="1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vereinbarung</a:t>
            </a:r>
            <a:b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720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CEF8-40D3-CB08-3C9B-4A00E830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Sachverhalt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76D7B-C277-47AA-00A8-1F1713DF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4" y="1825625"/>
            <a:ext cx="7213322" cy="1590179"/>
          </a:xfrm>
        </p:spPr>
        <p:txBody>
          <a:bodyPr/>
          <a:lstStyle/>
          <a:p>
            <a:pPr marL="0" indent="0">
              <a:lnSpc>
                <a:spcPts val="1900"/>
              </a:lnSpc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Seit 2018 ist die Richtlinie «Sicherheit mit Glas – Anforderung an Glasbauteile» aktualisiert. </a:t>
            </a:r>
          </a:p>
          <a:p>
            <a:pPr marL="0" indent="0">
              <a:lnSpc>
                <a:spcPts val="1900"/>
              </a:lnSpc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Die wesentlichste Änderung betrifft die 1-Meter-Meter-Regel für begehbare Geschoss- oder Nutzflächen: Flächen, die unterhalb dieser Mindesthöhe ganz oder teilweise festverglast sind, müssen mit Sicherheitsgläsern ausgestattet werden.</a:t>
            </a:r>
          </a:p>
        </p:txBody>
      </p:sp>
      <p:pic>
        <p:nvPicPr>
          <p:cNvPr id="5" name="Picture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F1E16E1C-5FC1-A49D-6569-AA1BB172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15" r="1159"/>
          <a:stretch/>
        </p:blipFill>
        <p:spPr>
          <a:xfrm>
            <a:off x="231913" y="3563435"/>
            <a:ext cx="6810704" cy="23784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FB7B4-FD29-7203-D493-3C7D7C8BCA09}"/>
              </a:ext>
            </a:extLst>
          </p:cNvPr>
          <p:cNvSpPr txBox="1">
            <a:spLocks/>
          </p:cNvSpPr>
          <p:nvPr/>
        </p:nvSpPr>
        <p:spPr>
          <a:xfrm>
            <a:off x="7178567" y="3716666"/>
            <a:ext cx="2495519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00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300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300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300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300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4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1-Meter-Regel: Absturzhemmung durch Verbund-Sicherheits-glas (V) </a:t>
            </a:r>
            <a:br>
              <a:rPr lang="de-CH" sz="14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sz="14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und Personenschutz durch </a:t>
            </a:r>
            <a:br>
              <a:rPr lang="de-CH" sz="14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sz="14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Sicherheitsglas 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E6582-49C4-9C9C-AB14-057A9F29E273}"/>
              </a:ext>
            </a:extLst>
          </p:cNvPr>
          <p:cNvSpPr/>
          <p:nvPr/>
        </p:nvSpPr>
        <p:spPr>
          <a:xfrm>
            <a:off x="231912" y="3731172"/>
            <a:ext cx="6810705" cy="2396359"/>
          </a:xfrm>
          <a:prstGeom prst="rect">
            <a:avLst/>
          </a:prstGeom>
          <a:solidFill>
            <a:srgbClr val="3300B7">
              <a:alpha val="27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rgbClr val="3300B7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1EC20-1EEC-9ADD-6257-267766C0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A23-F799-7043-AA24-A0DF24F0884D}" type="slidenum">
              <a:rPr lang="de-CH" noProof="0" smtClean="0"/>
              <a:t>1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7303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3CB4-D718-B890-44A1-B4C238BA5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BAD-8D64-29A4-BA31-C5D88D99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Kategorie</a:t>
            </a:r>
            <a:endParaRPr lang="de-CH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0248-0AD3-7D34-C97A-F990468C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4" y="1825625"/>
            <a:ext cx="9442172" cy="1905547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SIA Norm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Gesetze / Bewilligungen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Anerkannte</a:t>
            </a:r>
            <a:r>
              <a:rPr lang="de-CH" b="1" noProof="0" dirty="0"/>
              <a:t> </a:t>
            </a: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Regeln</a:t>
            </a:r>
            <a:r>
              <a:rPr lang="de-CH" b="1" noProof="0" dirty="0"/>
              <a:t> </a:t>
            </a: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der Baukunde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Weiterbauen im Bestand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Tragwerk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Tiefbau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Haustechnik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Bauphysik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Verkehr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Brandschutz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Materialprüfung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Arbeitsbedingungen/Entschädigung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Bestellung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Planung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6CC118-9E80-5A4B-3B5A-FE54876A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A23-F799-7043-AA24-A0DF24F0884D}" type="slidenum">
              <a:rPr lang="de-CH" noProof="0" smtClean="0"/>
              <a:t>2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6607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44FD5-04C4-CDAE-F3DB-FDB75D79F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1143-902D-B9D2-E46F-91B0CB74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Auswirkung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0A57-1CE8-F2BB-D5F9-2D9E281A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4" y="1825625"/>
            <a:ext cx="7213322" cy="1125436"/>
          </a:xfrm>
        </p:spPr>
        <p:txBody>
          <a:bodyPr/>
          <a:lstStyle/>
          <a:p>
            <a:pPr marL="0" indent="0"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Weil sich Bau Beteiligte gegen jegliche Unsicherheit und Gefahr ab-</a:t>
            </a:r>
            <a:b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sichern wollen oder müssen, tritt eine Verteuerung der Bauteile ein. </a:t>
            </a:r>
          </a:p>
          <a:p>
            <a:pPr marL="0" indent="0"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Neben dem ökonomischen Mehraufwand resultiert leider auch ein Plus </a:t>
            </a:r>
            <a:b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an grauer Energie – beide Faktoren sind unerwünscht.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ED8FB3-5A66-1A39-B680-C3F37DB5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A23-F799-7043-AA24-A0DF24F0884D}" type="slidenum">
              <a:rPr lang="de-CH" noProof="0" smtClean="0"/>
              <a:t>3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5736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B40C0-A433-9440-F5C6-5194DA5A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8365-AA24-E73A-FFC9-77BA4B78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Lösungsansatz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62C3-6B2C-20F9-B734-9537C716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4" y="1825625"/>
            <a:ext cx="7213322" cy="2371931"/>
          </a:xfrm>
        </p:spPr>
        <p:txBody>
          <a:bodyPr/>
          <a:lstStyle/>
          <a:p>
            <a:pPr marL="0" indent="0">
              <a:lnSpc>
                <a:spcPts val="1900"/>
              </a:lnSpc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Der Entscheid, ob die SIGAB-Richtlinie 002 befolgt wird oder nicht, </a:t>
            </a:r>
            <a:b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obliegt dem Bauherrn oder dessen Vertretung. Diese tragen die entsprechende Verantwortung. Es empfiehlt sich, die Entscheide von </a:t>
            </a:r>
            <a:r>
              <a:rPr lang="de-CH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Planer:innen</a:t>
            </a: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 und Bauherrschaften in den Bauwerksakten nachvollziehbar und mit Begründungen zu dokumentieren. </a:t>
            </a:r>
            <a:b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</a:b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ts val="1900"/>
              </a:lnSpc>
              <a:buNone/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Die rechtlichen Unsicherheiten zwischen einer Richtlinie (Empfehlung), anerkannte Regeln der Baukunde und den Normen müssen geklärt werden.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9DFA2-654B-8866-2CDA-2DF5F1ED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A23-F799-7043-AA24-A0DF24F0884D}" type="slidenum">
              <a:rPr lang="de-CH" noProof="0" smtClean="0"/>
              <a:t>4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9644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C1363-6DE8-DBB5-82E3-A08F89CC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521B-5D88-07C9-6344-35363CD6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spc="-2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Normen + Akteure</a:t>
            </a:r>
            <a:endParaRPr lang="de-CH" spc="-200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BBF2-4776-CBF1-B12C-23AC3980C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14" y="1825625"/>
            <a:ext cx="7213322" cy="974626"/>
          </a:xfrm>
        </p:spPr>
        <p:txBody>
          <a:bodyPr/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Norm SIA 331/2012 Fenster und Fenstertüren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SIA-Norm 358 Geländer und Brüstungen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de-CH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Sigab</a:t>
            </a: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-Richtlinie 002</a:t>
            </a:r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Bauherrschaft, </a:t>
            </a:r>
            <a:r>
              <a:rPr lang="de-CH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Planer:innen</a:t>
            </a: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 &amp; </a:t>
            </a:r>
            <a:r>
              <a:rPr lang="de-CH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Unternehmer:innen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9DB44-31A9-AC9C-317A-AA97EE24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A23-F799-7043-AA24-A0DF24F0884D}" type="slidenum">
              <a:rPr lang="de-CH" noProof="0" smtClean="0"/>
              <a:t>5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9633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E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6DE4E-CFC8-FD45-C46C-4827FA0F378E}"/>
              </a:ext>
            </a:extLst>
          </p:cNvPr>
          <p:cNvCxnSpPr>
            <a:cxnSpLocks/>
          </p:cNvCxnSpPr>
          <p:nvPr/>
        </p:nvCxnSpPr>
        <p:spPr>
          <a:xfrm>
            <a:off x="231913" y="5168347"/>
            <a:ext cx="4419600" cy="0"/>
          </a:xfrm>
          <a:prstGeom prst="line">
            <a:avLst/>
          </a:prstGeom>
          <a:ln w="6350">
            <a:solidFill>
              <a:srgbClr val="3300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2371FA-A762-D2BE-668C-FA99698CEDD7}"/>
              </a:ext>
            </a:extLst>
          </p:cNvPr>
          <p:cNvCxnSpPr>
            <a:cxnSpLocks/>
          </p:cNvCxnSpPr>
          <p:nvPr/>
        </p:nvCxnSpPr>
        <p:spPr>
          <a:xfrm>
            <a:off x="4833731" y="5168347"/>
            <a:ext cx="4840355" cy="0"/>
          </a:xfrm>
          <a:prstGeom prst="line">
            <a:avLst/>
          </a:prstGeom>
          <a:ln w="6350">
            <a:solidFill>
              <a:srgbClr val="3300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green letter e&#10;&#10;AI-generated content may be incorrect.">
            <a:extLst>
              <a:ext uri="{FF2B5EF4-FFF2-40B4-BE49-F238E27FC236}">
                <a16:creationId xmlns:a16="http://schemas.microsoft.com/office/drawing/2014/main" id="{3FEE3F14-EFB4-B30F-C557-0EF9E5DA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11474"/>
            <a:ext cx="1464389" cy="1965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76930-9743-7679-5853-F09ABEB09D3B}"/>
              </a:ext>
            </a:extLst>
          </p:cNvPr>
          <p:cNvSpPr txBox="1"/>
          <p:nvPr/>
        </p:nvSpPr>
        <p:spPr>
          <a:xfrm>
            <a:off x="1755937" y="5285465"/>
            <a:ext cx="3786809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Gebäudetyp E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  <a:p>
            <a:pPr>
              <a:lnSpc>
                <a:spcPts val="1900"/>
              </a:lnSpc>
            </a:pPr>
            <a:r>
              <a:rPr lang="de-CH" b="1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einfach besser bauen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D40B8-D27E-9954-89B6-57DC9BA1A7DF}"/>
              </a:ext>
            </a:extLst>
          </p:cNvPr>
          <p:cNvSpPr txBox="1"/>
          <p:nvPr/>
        </p:nvSpPr>
        <p:spPr>
          <a:xfrm>
            <a:off x="1755937" y="5921569"/>
            <a:ext cx="23302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Konferenz der Zürcher Planungsverbände (KZPV)</a:t>
            </a:r>
          </a:p>
          <a:p>
            <a:r>
              <a:rPr lang="de-CH" sz="8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Zürcher Sektionen und Ortsgruppen der Verbände SIA, BSA, BSLA, FSAI, FSU, </a:t>
            </a:r>
            <a:r>
              <a:rPr lang="de-CH" sz="800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suisse.ing</a:t>
            </a:r>
            <a:r>
              <a:rPr lang="de-CH" sz="800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, STV, SVI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E0CDB-29C2-B51F-37E3-813199568B37}"/>
              </a:ext>
            </a:extLst>
          </p:cNvPr>
          <p:cNvSpPr txBox="1"/>
          <p:nvPr/>
        </p:nvSpPr>
        <p:spPr>
          <a:xfrm>
            <a:off x="4837067" y="5285465"/>
            <a:ext cx="3786809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de-CH" noProof="0" dirty="0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Kontakt</a:t>
            </a:r>
          </a:p>
          <a:p>
            <a:pPr>
              <a:lnSpc>
                <a:spcPts val="1900"/>
              </a:lnSpc>
            </a:pPr>
            <a:r>
              <a:rPr lang="de-CH" noProof="0" dirty="0" err="1">
                <a:solidFill>
                  <a:srgbClr val="3300B7"/>
                </a:solidFill>
                <a:effectLst/>
                <a:latin typeface="Helvetica Neue" panose="02000503000000020004" pitchFamily="2" charset="0"/>
              </a:rPr>
              <a:t>kontakt@gebaeudetyp-e.ch</a:t>
            </a:r>
            <a:endParaRPr lang="de-CH" noProof="0" dirty="0">
              <a:solidFill>
                <a:srgbClr val="3300B7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3BF3D-D26D-B947-2A2F-BADD14E24EDB}"/>
              </a:ext>
            </a:extLst>
          </p:cNvPr>
          <p:cNvSpPr/>
          <p:nvPr/>
        </p:nvSpPr>
        <p:spPr>
          <a:xfrm>
            <a:off x="152400" y="136634"/>
            <a:ext cx="9653752" cy="241738"/>
          </a:xfrm>
          <a:prstGeom prst="rect">
            <a:avLst/>
          </a:prstGeom>
          <a:solidFill>
            <a:srgbClr val="1CE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5622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283</Words>
  <Application>Microsoft Macintosh PowerPoint</Application>
  <PresentationFormat>A4-Papier (210 x 297 mm)</PresentationFormat>
  <Paragraphs>44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Arial</vt:lpstr>
      <vt:lpstr>Helvetica Neue</vt:lpstr>
      <vt:lpstr>System Font Regular</vt:lpstr>
      <vt:lpstr>Office Theme</vt:lpstr>
      <vt:lpstr>Glasgeländer  &amp; Nutzungs- vereinbarung </vt:lpstr>
      <vt:lpstr>Sachverhalt</vt:lpstr>
      <vt:lpstr>Kategorie</vt:lpstr>
      <vt:lpstr>Auswirkung</vt:lpstr>
      <vt:lpstr>Lösungsansatz</vt:lpstr>
      <vt:lpstr>Normen + Akteure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</dc:creator>
  <cp:lastModifiedBy>Erika Fries</cp:lastModifiedBy>
  <cp:revision>25</cp:revision>
  <dcterms:created xsi:type="dcterms:W3CDTF">2025-02-07T15:19:39Z</dcterms:created>
  <dcterms:modified xsi:type="dcterms:W3CDTF">2025-02-07T16:24:11Z</dcterms:modified>
</cp:coreProperties>
</file>